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Space Mono" charset="1" panose="02000509040000020004"/>
      <p:regular r:id="rId21"/>
    </p:embeddedFont>
    <p:embeddedFont>
      <p:font typeface="Frankfurter Highlight" charset="1" panose="020F0604020204080C04"/>
      <p:regular r:id="rId22"/>
    </p:embeddedFont>
    <p:embeddedFont>
      <p:font typeface="Space Mono Bold" charset="1" panose="02000809030000020004"/>
      <p:regular r:id="rId23"/>
    </p:embeddedFont>
    <p:embeddedFont>
      <p:font typeface="Courier Prime" charset="1" panose="00000509000000000000"/>
      <p:regular r:id="rId24"/>
    </p:embeddedFont>
    <p:embeddedFont>
      <p:font typeface="Aileron Bold" charset="1" panose="00000800000000000000"/>
      <p:regular r:id="rId25"/>
    </p:embeddedFont>
    <p:embeddedFont>
      <p:font typeface="Aileron" charset="1" panose="00000500000000000000"/>
      <p:regular r:id="rId26"/>
    </p:embeddedFont>
    <p:embeddedFont>
      <p:font typeface="TAN Headline" charset="1" panose="00000000000000000000"/>
      <p:regular r:id="rId27"/>
    </p:embeddedFont>
    <p:embeddedFont>
      <p:font typeface="Rig Solid Bold Halftone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65263" y="1028700"/>
            <a:ext cx="6894037" cy="8229600"/>
            <a:chOff x="0" y="0"/>
            <a:chExt cx="1815714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5714" cy="2167467"/>
            </a:xfrm>
            <a:custGeom>
              <a:avLst/>
              <a:gdLst/>
              <a:ahLst/>
              <a:cxnLst/>
              <a:rect r="r" b="b" t="t" l="l"/>
              <a:pathLst>
                <a:path h="2167467" w="1815714">
                  <a:moveTo>
                    <a:pt x="0" y="0"/>
                  </a:moveTo>
                  <a:lnTo>
                    <a:pt x="1815714" y="0"/>
                  </a:lnTo>
                  <a:lnTo>
                    <a:pt x="1815714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15714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9546153" cy="8229600"/>
            <a:chOff x="0" y="0"/>
            <a:chExt cx="12728205" cy="109728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1334" t="0" r="11334" b="0"/>
            <a:stretch>
              <a:fillRect/>
            </a:stretch>
          </p:blipFill>
          <p:spPr>
            <a:xfrm flipH="false" flipV="false">
              <a:off x="0" y="0"/>
              <a:ext cx="12728205" cy="10972800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2561733" y="6064636"/>
            <a:ext cx="2501097" cy="2737178"/>
          </a:xfrm>
          <a:custGeom>
            <a:avLst/>
            <a:gdLst/>
            <a:ahLst/>
            <a:cxnLst/>
            <a:rect r="r" b="b" t="t" l="l"/>
            <a:pathLst>
              <a:path h="2737178" w="2501097">
                <a:moveTo>
                  <a:pt x="0" y="0"/>
                </a:moveTo>
                <a:lnTo>
                  <a:pt x="2501097" y="0"/>
                </a:lnTo>
                <a:lnTo>
                  <a:pt x="2501097" y="2737178"/>
                </a:lnTo>
                <a:lnTo>
                  <a:pt x="0" y="273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041726" y="4846579"/>
            <a:ext cx="5541111" cy="121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4"/>
              </a:lnSpc>
            </a:pPr>
            <a:r>
              <a:rPr lang="en-US" sz="2400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Proyecto de Estructura de Datos</a:t>
            </a:r>
          </a:p>
          <a:p>
            <a:pPr algn="ctr">
              <a:lnSpc>
                <a:spcPts val="326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866741" y="1528591"/>
            <a:ext cx="6062531" cy="278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8750" spc="-262">
                <a:solidFill>
                  <a:srgbClr val="D395FF"/>
                </a:solidFill>
                <a:latin typeface="Frankfurter Highlight"/>
                <a:ea typeface="Frankfurter Highlight"/>
                <a:cs typeface="Frankfurter Highlight"/>
                <a:sym typeface="Frankfurter Highlight"/>
              </a:rPr>
              <a:t>Sistema de Gestión de Procesos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7387" y="3242089"/>
            <a:ext cx="11301259" cy="4478124"/>
          </a:xfrm>
          <a:custGeom>
            <a:avLst/>
            <a:gdLst/>
            <a:ahLst/>
            <a:cxnLst/>
            <a:rect r="r" b="b" t="t" l="l"/>
            <a:pathLst>
              <a:path h="4478124" w="11301259">
                <a:moveTo>
                  <a:pt x="0" y="0"/>
                </a:moveTo>
                <a:lnTo>
                  <a:pt x="11301259" y="0"/>
                </a:lnTo>
                <a:lnTo>
                  <a:pt x="11301259" y="4478124"/>
                </a:lnTo>
                <a:lnTo>
                  <a:pt x="0" y="447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90529" y="3938101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sz="2499" spc="124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“Los procesos se encolan según prioridad. El sistema ejecuta primero los más importantes.”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572590"/>
            <a:ext cx="889917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  <a:spcBef>
                <a:spcPct val="0"/>
              </a:spcBef>
            </a:pPr>
            <a:r>
              <a:rPr lang="en-US" sz="2499" spc="12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Funcionalidad: encolar y ejecutar procesos por prioridad</a:t>
            </a:r>
          </a:p>
          <a:p>
            <a:pPr algn="just">
              <a:lnSpc>
                <a:spcPts val="3749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2830390" y="720797"/>
            <a:ext cx="14632922" cy="1179917"/>
            <a:chOff x="0" y="0"/>
            <a:chExt cx="19510563" cy="157322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52400"/>
              <a:ext cx="19510563" cy="798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91"/>
                </a:lnSpc>
              </a:pPr>
              <a:r>
                <a:rPr lang="en-US" sz="4703">
                  <a:solidFill>
                    <a:srgbClr val="FFFFFF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Planificación de CPU (Cola de prioridad)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73018"/>
              <a:ext cx="19510563" cy="800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56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44992" y="2782150"/>
            <a:ext cx="10446659" cy="3325645"/>
          </a:xfrm>
          <a:custGeom>
            <a:avLst/>
            <a:gdLst/>
            <a:ahLst/>
            <a:cxnLst/>
            <a:rect r="r" b="b" t="t" l="l"/>
            <a:pathLst>
              <a:path h="3325645" w="10446659">
                <a:moveTo>
                  <a:pt x="0" y="0"/>
                </a:moveTo>
                <a:lnTo>
                  <a:pt x="10446659" y="0"/>
                </a:lnTo>
                <a:lnTo>
                  <a:pt x="10446659" y="3325645"/>
                </a:lnTo>
                <a:lnTo>
                  <a:pt x="0" y="3325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90540" y="5765389"/>
            <a:ext cx="6622915" cy="2799820"/>
          </a:xfrm>
          <a:custGeom>
            <a:avLst/>
            <a:gdLst/>
            <a:ahLst/>
            <a:cxnLst/>
            <a:rect r="r" b="b" t="t" l="l"/>
            <a:pathLst>
              <a:path h="2799820" w="6622915">
                <a:moveTo>
                  <a:pt x="0" y="0"/>
                </a:moveTo>
                <a:lnTo>
                  <a:pt x="6622914" y="0"/>
                </a:lnTo>
                <a:lnTo>
                  <a:pt x="6622914" y="2799820"/>
                </a:lnTo>
                <a:lnTo>
                  <a:pt x="0" y="2799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025" r="0" b="-2702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7076" y="1542458"/>
            <a:ext cx="734124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  <a:spcBef>
                <a:spcPct val="0"/>
              </a:spcBef>
            </a:pPr>
          </a:p>
          <a:p>
            <a:pPr algn="l">
              <a:lnSpc>
                <a:spcPts val="3749"/>
              </a:lnSpc>
              <a:spcBef>
                <a:spcPct val="0"/>
              </a:spcBef>
            </a:pPr>
            <a:r>
              <a:rPr lang="en-US" sz="2499" spc="12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💾 Funcionalidad: push (asignar), pop (liberar)</a:t>
            </a:r>
          </a:p>
          <a:p>
            <a:pPr algn="l">
              <a:lnSpc>
                <a:spcPts val="374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390540" y="7212695"/>
            <a:ext cx="6463173" cy="96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sz="1744" spc="87">
                <a:solidFill>
                  <a:srgbClr val="020202"/>
                </a:solidFill>
                <a:latin typeface="Aileron"/>
                <a:ea typeface="Aileron"/>
                <a:cs typeface="Aileron"/>
                <a:sym typeface="Aileron"/>
              </a:rPr>
              <a:t>“Cada vez que un proceso usa memoria, se ‘apila’ con su nombre y cantidad de memoria. El último en entrar es el primero en liberarse.”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830390" y="438742"/>
            <a:ext cx="13124749" cy="1179917"/>
            <a:chOff x="0" y="0"/>
            <a:chExt cx="17499666" cy="157322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52400"/>
              <a:ext cx="17499666" cy="798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91"/>
                </a:lnSpc>
              </a:pPr>
              <a:r>
                <a:rPr lang="en-US" sz="4703">
                  <a:solidFill>
                    <a:srgbClr val="FFFFFF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Gestión de Memoria (Pila)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73018"/>
              <a:ext cx="17499666" cy="800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56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8539" y="3390309"/>
            <a:ext cx="11301259" cy="2853568"/>
          </a:xfrm>
          <a:custGeom>
            <a:avLst/>
            <a:gdLst/>
            <a:ahLst/>
            <a:cxnLst/>
            <a:rect r="r" b="b" t="t" l="l"/>
            <a:pathLst>
              <a:path h="2853568" w="11301259">
                <a:moveTo>
                  <a:pt x="0" y="0"/>
                </a:moveTo>
                <a:lnTo>
                  <a:pt x="11301259" y="0"/>
                </a:lnTo>
                <a:lnTo>
                  <a:pt x="11301259" y="2853568"/>
                </a:lnTo>
                <a:lnTo>
                  <a:pt x="0" y="285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77122" y="6243877"/>
            <a:ext cx="8725864" cy="2334169"/>
          </a:xfrm>
          <a:custGeom>
            <a:avLst/>
            <a:gdLst/>
            <a:ahLst/>
            <a:cxnLst/>
            <a:rect r="r" b="b" t="t" l="l"/>
            <a:pathLst>
              <a:path h="2334169" w="8725864">
                <a:moveTo>
                  <a:pt x="0" y="0"/>
                </a:moveTo>
                <a:lnTo>
                  <a:pt x="8725864" y="0"/>
                </a:lnTo>
                <a:lnTo>
                  <a:pt x="8725864" y="2334168"/>
                </a:lnTo>
                <a:lnTo>
                  <a:pt x="0" y="233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48351" y="1542458"/>
            <a:ext cx="744289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</a:p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499" spc="12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📂 Funcionalidad: guarda procesos registrados</a:t>
            </a:r>
          </a:p>
          <a:p>
            <a:pPr algn="ctr">
              <a:lnSpc>
                <a:spcPts val="3749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2830390" y="438742"/>
            <a:ext cx="13124749" cy="1179917"/>
            <a:chOff x="0" y="0"/>
            <a:chExt cx="17499666" cy="157322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52400"/>
              <a:ext cx="17499666" cy="798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91"/>
                </a:lnSpc>
              </a:pPr>
              <a:r>
                <a:rPr lang="en-US" sz="4703">
                  <a:solidFill>
                    <a:srgbClr val="FFFFFF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Guardado y carga (persistencia .txt)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73018"/>
              <a:ext cx="17499666" cy="800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5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280227" y="6774596"/>
            <a:ext cx="7719654" cy="1215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7"/>
              </a:lnSpc>
              <a:spcBef>
                <a:spcPct val="0"/>
              </a:spcBef>
            </a:pPr>
            <a:r>
              <a:rPr lang="en-US" sz="2185" spc="10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“Todo lo que el usuario hace se guarda automáticamente en un archivo de texto para que no se pierda al cerrar el programa.”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>
                      <a:alpha val="49804"/>
                    </a:srgbClr>
                  </a:solidFill>
                  <a:latin typeface="Space Mono"/>
                  <a:ea typeface="Space Mono"/>
                  <a:cs typeface="Space Mono"/>
                  <a:sym typeface="Space Mono"/>
                </a:rPr>
                <a:t>“Aquí pueden ver cómo se define cada estructura y cómo se enlazan los datos mediante punteros. La cola de prioridad ordena automáticamente los procesos según su prioridad.”</a:t>
              </a:r>
            </a:p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396540" y="1389119"/>
            <a:ext cx="5303829" cy="131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1"/>
              </a:lnSpc>
            </a:pPr>
            <a:r>
              <a:rPr lang="en-US" sz="3743" b="true">
                <a:solidFill>
                  <a:srgbClr val="08D3F6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Fragmentos de Código Explicados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94639" y="4052615"/>
            <a:ext cx="7866793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  <a:spcBef>
                <a:spcPct val="0"/>
              </a:spcBef>
            </a:pPr>
            <a:r>
              <a:rPr lang="en-US" sz="2499" spc="124">
                <a:solidFill>
                  <a:srgbClr val="08D3F6"/>
                </a:solidFill>
                <a:latin typeface="Aileron"/>
                <a:ea typeface="Aileron"/>
                <a:cs typeface="Aileron"/>
                <a:sym typeface="Aileron"/>
              </a:rPr>
              <a:t>Usa bloques pequeños:</a:t>
            </a:r>
          </a:p>
          <a:p>
            <a:pPr algn="just">
              <a:lnSpc>
                <a:spcPts val="3749"/>
              </a:lnSpc>
              <a:spcBef>
                <a:spcPct val="0"/>
              </a:spcBef>
            </a:pPr>
            <a:r>
              <a:rPr lang="en-US" sz="2499" spc="124">
                <a:solidFill>
                  <a:srgbClr val="08D3F6"/>
                </a:solidFill>
                <a:latin typeface="Aileron"/>
                <a:ea typeface="Aileron"/>
                <a:cs typeface="Aileron"/>
                <a:sym typeface="Aileron"/>
              </a:rPr>
              <a:t>struct Nodo</a:t>
            </a:r>
          </a:p>
          <a:p>
            <a:pPr algn="just">
              <a:lnSpc>
                <a:spcPts val="3749"/>
              </a:lnSpc>
              <a:spcBef>
                <a:spcPct val="0"/>
              </a:spcBef>
            </a:pPr>
            <a:r>
              <a:rPr lang="en-US" sz="2499" spc="124">
                <a:solidFill>
                  <a:srgbClr val="08D3F6"/>
                </a:solidFill>
                <a:latin typeface="Aileron"/>
                <a:ea typeface="Aileron"/>
                <a:cs typeface="Aileron"/>
                <a:sym typeface="Aileron"/>
              </a:rPr>
              <a:t>insertarProceso()</a:t>
            </a:r>
          </a:p>
          <a:p>
            <a:pPr algn="just">
              <a:lnSpc>
                <a:spcPts val="3749"/>
              </a:lnSpc>
              <a:spcBef>
                <a:spcPct val="0"/>
              </a:spcBef>
            </a:pPr>
            <a:r>
              <a:rPr lang="en-US" sz="2499" spc="124">
                <a:solidFill>
                  <a:srgbClr val="08D3F6"/>
                </a:solidFill>
                <a:latin typeface="Aileron"/>
                <a:ea typeface="Aileron"/>
                <a:cs typeface="Aileron"/>
                <a:sym typeface="Aileron"/>
              </a:rPr>
              <a:t>encolarProceso()</a:t>
            </a:r>
          </a:p>
          <a:p>
            <a:pPr algn="just">
              <a:lnSpc>
                <a:spcPts val="3749"/>
              </a:lnSpc>
              <a:spcBef>
                <a:spcPct val="0"/>
              </a:spcBef>
            </a:pPr>
            <a:r>
              <a:rPr lang="en-US" sz="2499" spc="124">
                <a:solidFill>
                  <a:srgbClr val="08D3F6"/>
                </a:solidFill>
                <a:latin typeface="Aileron"/>
                <a:ea typeface="Aileron"/>
                <a:cs typeface="Aileron"/>
                <a:sym typeface="Aileron"/>
              </a:rPr>
              <a:t>pushMemoria()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4639" y="6945355"/>
            <a:ext cx="1330763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  <a:spcBef>
                <a:spcPct val="0"/>
              </a:spcBef>
            </a:pPr>
            <a:r>
              <a:rPr lang="en-US" sz="2499" spc="124">
                <a:solidFill>
                  <a:srgbClr val="08D3F6"/>
                </a:solidFill>
                <a:latin typeface="Aileron"/>
                <a:ea typeface="Aileron"/>
                <a:cs typeface="Aileron"/>
                <a:sym typeface="Aileron"/>
              </a:rPr>
              <a:t>“Aquí pueden ver cómo se define cada estructura y cómo se enlazan los datos mediante punteros. La cola de prioridad ordena automáticamente los procesos según su prioridad.”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168166" y="1229419"/>
            <a:ext cx="3708464" cy="4114800"/>
          </a:xfrm>
          <a:custGeom>
            <a:avLst/>
            <a:gdLst/>
            <a:ahLst/>
            <a:cxnLst/>
            <a:rect r="r" b="b" t="t" l="l"/>
            <a:pathLst>
              <a:path h="4114800" w="3708464">
                <a:moveTo>
                  <a:pt x="0" y="0"/>
                </a:moveTo>
                <a:lnTo>
                  <a:pt x="3708463" y="0"/>
                </a:lnTo>
                <a:lnTo>
                  <a:pt x="37084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6270" y="802258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09291" y="1028700"/>
            <a:ext cx="2516587" cy="2516587"/>
          </a:xfrm>
          <a:custGeom>
            <a:avLst/>
            <a:gdLst/>
            <a:ahLst/>
            <a:cxnLst/>
            <a:rect r="r" b="b" t="t" l="l"/>
            <a:pathLst>
              <a:path h="2516587" w="2516587">
                <a:moveTo>
                  <a:pt x="0" y="0"/>
                </a:moveTo>
                <a:lnTo>
                  <a:pt x="2516587" y="0"/>
                </a:lnTo>
                <a:lnTo>
                  <a:pt x="2516587" y="2516587"/>
                </a:lnTo>
                <a:lnTo>
                  <a:pt x="0" y="2516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62127" y="643211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50836" y="802258"/>
            <a:ext cx="3708464" cy="4114800"/>
          </a:xfrm>
          <a:custGeom>
            <a:avLst/>
            <a:gdLst/>
            <a:ahLst/>
            <a:cxnLst/>
            <a:rect r="r" b="b" t="t" l="l"/>
            <a:pathLst>
              <a:path h="4114800" w="3708464">
                <a:moveTo>
                  <a:pt x="0" y="0"/>
                </a:moveTo>
                <a:lnTo>
                  <a:pt x="3708464" y="0"/>
                </a:lnTo>
                <a:lnTo>
                  <a:pt x="37084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31054" y="4059307"/>
            <a:ext cx="10625892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  <a:spcBef>
                <a:spcPct val="0"/>
              </a:spcBef>
            </a:pPr>
            <a:r>
              <a:rPr lang="en-US" sz="2499" spc="12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499" spc="12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✔ Aprendimos a implementar estructuras dinámicas</a:t>
            </a:r>
          </a:p>
          <a:p>
            <a:pPr algn="just">
              <a:lnSpc>
                <a:spcPts val="3749"/>
              </a:lnSpc>
              <a:spcBef>
                <a:spcPct val="0"/>
              </a:spcBef>
            </a:pPr>
            <a:r>
              <a:rPr lang="en-US" sz="2499" spc="12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✔ Simulamos una CPU y memoria básica</a:t>
            </a:r>
          </a:p>
          <a:p>
            <a:pPr algn="just">
              <a:lnSpc>
                <a:spcPts val="3749"/>
              </a:lnSpc>
              <a:spcBef>
                <a:spcPct val="0"/>
              </a:spcBef>
            </a:pPr>
            <a:r>
              <a:rPr lang="en-US" sz="2499" spc="12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✔ Mejoramos la colaboración y uso de herramientas digitales</a:t>
            </a:r>
          </a:p>
          <a:p>
            <a:pPr algn="just">
              <a:lnSpc>
                <a:spcPts val="3749"/>
              </a:lnSpc>
              <a:spcBef>
                <a:spcPct val="0"/>
              </a:spcBef>
            </a:pPr>
          </a:p>
          <a:p>
            <a:pPr algn="just">
              <a:lnSpc>
                <a:spcPts val="3749"/>
              </a:lnSpc>
              <a:spcBef>
                <a:spcPct val="0"/>
              </a:spcBef>
            </a:pPr>
          </a:p>
          <a:p>
            <a:pPr algn="just">
              <a:lnSpc>
                <a:spcPts val="3749"/>
              </a:lnSpc>
              <a:spcBef>
                <a:spcPct val="0"/>
              </a:spcBef>
            </a:pPr>
            <a:r>
              <a:rPr lang="en-US" sz="2499" spc="12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“Este proyecto nos permitió llevar la teoría a la práctica, y reforzó el uso de estructuras como herramientas para resolver problemas reales.”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92085" y="1974380"/>
            <a:ext cx="5303829" cy="64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1"/>
              </a:lnSpc>
            </a:pPr>
            <a:r>
              <a:rPr lang="en-US" sz="3743" b="true">
                <a:solidFill>
                  <a:srgbClr val="08D3F6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Conclusiones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622" y="5976371"/>
            <a:ext cx="4209514" cy="4114800"/>
          </a:xfrm>
          <a:custGeom>
            <a:avLst/>
            <a:gdLst/>
            <a:ahLst/>
            <a:cxnLst/>
            <a:rect r="r" b="b" t="t" l="l"/>
            <a:pathLst>
              <a:path h="4114800" w="4209514">
                <a:moveTo>
                  <a:pt x="0" y="0"/>
                </a:moveTo>
                <a:lnTo>
                  <a:pt x="4209514" y="0"/>
                </a:lnTo>
                <a:lnTo>
                  <a:pt x="42095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45913" y="230500"/>
            <a:ext cx="3157037" cy="3157037"/>
          </a:xfrm>
          <a:custGeom>
            <a:avLst/>
            <a:gdLst/>
            <a:ahLst/>
            <a:cxnLst/>
            <a:rect r="r" b="b" t="t" l="l"/>
            <a:pathLst>
              <a:path h="3157037" w="3157037">
                <a:moveTo>
                  <a:pt x="0" y="0"/>
                </a:moveTo>
                <a:lnTo>
                  <a:pt x="3157037" y="0"/>
                </a:lnTo>
                <a:lnTo>
                  <a:pt x="3157037" y="3157036"/>
                </a:lnTo>
                <a:lnTo>
                  <a:pt x="0" y="3157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511480" y="3086100"/>
            <a:ext cx="12052890" cy="3928992"/>
            <a:chOff x="0" y="0"/>
            <a:chExt cx="3174424" cy="103479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4424" cy="1034796"/>
            </a:xfrm>
            <a:custGeom>
              <a:avLst/>
              <a:gdLst/>
              <a:ahLst/>
              <a:cxnLst/>
              <a:rect r="r" b="b" t="t" l="l"/>
              <a:pathLst>
                <a:path h="1034796" w="3174424">
                  <a:moveTo>
                    <a:pt x="0" y="0"/>
                  </a:moveTo>
                  <a:lnTo>
                    <a:pt x="3174424" y="0"/>
                  </a:lnTo>
                  <a:lnTo>
                    <a:pt x="3174424" y="1034796"/>
                  </a:lnTo>
                  <a:lnTo>
                    <a:pt x="0" y="1034796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174424" cy="1072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231925" y="4403824"/>
            <a:ext cx="14015242" cy="245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87"/>
              </a:lnSpc>
            </a:pPr>
            <a:r>
              <a:rPr lang="en-US" sz="25812" spc="-5162">
                <a:solidFill>
                  <a:srgbClr val="7B024D"/>
                </a:solidFill>
                <a:latin typeface="Rig Solid Bold Halftone"/>
                <a:ea typeface="Rig Solid Bold Halftone"/>
                <a:cs typeface="Rig Solid Bold Halftone"/>
                <a:sym typeface="Rig Solid Bold Halftone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247958" y="2885441"/>
            <a:ext cx="2307304" cy="3643490"/>
            <a:chOff x="0" y="0"/>
            <a:chExt cx="3076406" cy="485798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9371" t="0" r="26805" b="0"/>
            <a:stretch>
              <a:fillRect/>
            </a:stretch>
          </p:blipFill>
          <p:spPr>
            <a:xfrm flipH="false" flipV="false">
              <a:off x="0" y="0"/>
              <a:ext cx="3076406" cy="4857986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6334491" y="2890350"/>
            <a:ext cx="2307304" cy="3643490"/>
            <a:chOff x="0" y="0"/>
            <a:chExt cx="3076406" cy="4857986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5587" r="0" b="5587"/>
            <a:stretch>
              <a:fillRect/>
            </a:stretch>
          </p:blipFill>
          <p:spPr>
            <a:xfrm flipH="false" flipV="false">
              <a:off x="0" y="0"/>
              <a:ext cx="3076406" cy="4857986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9641920" y="2890350"/>
            <a:ext cx="2307304" cy="3643490"/>
            <a:chOff x="0" y="0"/>
            <a:chExt cx="3076406" cy="4857986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18336" t="0" r="18336" b="0"/>
            <a:stretch>
              <a:fillRect/>
            </a:stretch>
          </p:blipFill>
          <p:spPr>
            <a:xfrm flipH="false" flipV="false">
              <a:off x="0" y="0"/>
              <a:ext cx="3076406" cy="4857986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12949350" y="3538335"/>
            <a:ext cx="3039819" cy="2608414"/>
            <a:chOff x="0" y="0"/>
            <a:chExt cx="4053093" cy="3477885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6297" t="0" r="6297" b="0"/>
            <a:stretch>
              <a:fillRect/>
            </a:stretch>
          </p:blipFill>
          <p:spPr>
            <a:xfrm flipH="false" flipV="false">
              <a:off x="0" y="0"/>
              <a:ext cx="4053093" cy="3477885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1494942" y="1278521"/>
            <a:ext cx="646329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08D3F6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Equipo 01: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14734" y="6986748"/>
            <a:ext cx="2740528" cy="1655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4"/>
              </a:lnSpc>
            </a:pPr>
            <a:r>
              <a:rPr lang="en-US" sz="2959">
                <a:solidFill>
                  <a:srgbClr val="08D3F6"/>
                </a:solidFill>
                <a:latin typeface="Courier Prime"/>
                <a:ea typeface="Courier Prime"/>
                <a:cs typeface="Courier Prime"/>
                <a:sym typeface="Courier Prime"/>
              </a:rPr>
              <a:t>PENADILLO GONZALES GILMER ANTONNY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83389" y="6954864"/>
            <a:ext cx="2809509" cy="173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9"/>
              </a:lnSpc>
            </a:pPr>
            <a:r>
              <a:rPr lang="en-US" sz="3062">
                <a:solidFill>
                  <a:srgbClr val="08D3F6"/>
                </a:solidFill>
                <a:latin typeface="Courier Prime"/>
                <a:ea typeface="Courier Prime"/>
                <a:cs typeface="Courier Prime"/>
                <a:sym typeface="Courier Prime"/>
              </a:rPr>
              <a:t>CAPANI PAITAN BRAYAN RONALDO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60518" y="7019181"/>
            <a:ext cx="2033993" cy="1581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5"/>
              </a:lnSpc>
            </a:pPr>
            <a:r>
              <a:rPr lang="en-US" sz="2799">
                <a:solidFill>
                  <a:srgbClr val="08D3F6"/>
                </a:solidFill>
                <a:latin typeface="Courier Prime"/>
                <a:ea typeface="Courier Prime"/>
                <a:cs typeface="Courier Prime"/>
                <a:sym typeface="Courier Prime"/>
              </a:rPr>
              <a:t>IZARRA </a:t>
            </a:r>
          </a:p>
          <a:p>
            <a:pPr algn="ctr">
              <a:lnSpc>
                <a:spcPts val="3135"/>
              </a:lnSpc>
            </a:pPr>
            <a:r>
              <a:rPr lang="en-US" sz="2799">
                <a:solidFill>
                  <a:srgbClr val="08D3F6"/>
                </a:solidFill>
                <a:latin typeface="Courier Prime"/>
                <a:ea typeface="Courier Prime"/>
                <a:cs typeface="Courier Prime"/>
                <a:sym typeface="Courier Prime"/>
              </a:rPr>
              <a:t>FLORES JEWILSON JENKENS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62131" y="7019181"/>
            <a:ext cx="2194523" cy="134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400">
                <a:solidFill>
                  <a:srgbClr val="08D3F6"/>
                </a:solidFill>
                <a:latin typeface="Courier Prime"/>
                <a:ea typeface="Courier Prime"/>
                <a:cs typeface="Courier Prime"/>
                <a:sym typeface="Courier Prime"/>
              </a:rPr>
              <a:t>ANTEZANA ALONZO ALEXANDRA DAYANA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3213" y="3745653"/>
            <a:ext cx="19459575" cy="8229600"/>
            <a:chOff x="0" y="0"/>
            <a:chExt cx="512515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5155" cy="2167467"/>
            </a:xfrm>
            <a:custGeom>
              <a:avLst/>
              <a:gdLst/>
              <a:ahLst/>
              <a:cxnLst/>
              <a:rect r="r" b="b" t="t" l="l"/>
              <a:pathLst>
                <a:path h="2167467" w="5125155">
                  <a:moveTo>
                    <a:pt x="0" y="0"/>
                  </a:moveTo>
                  <a:lnTo>
                    <a:pt x="5125155" y="0"/>
                  </a:lnTo>
                  <a:lnTo>
                    <a:pt x="512515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2515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07098" y="3993420"/>
            <a:ext cx="16873803" cy="5872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48"/>
              </a:lnSpc>
            </a:pPr>
            <a:r>
              <a:rPr lang="en-US" sz="3033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“Nuestro sistema simula el funcionamiento básico de un sistema operativo.</a:t>
            </a:r>
          </a:p>
          <a:p>
            <a:pPr algn="just">
              <a:lnSpc>
                <a:spcPts val="5248"/>
              </a:lnSpc>
            </a:pPr>
            <a:r>
              <a:rPr lang="en-US" sz="3033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 Implementamos tres componentes clave usando estructuras dinámicas:</a:t>
            </a:r>
          </a:p>
          <a:p>
            <a:pPr algn="just" marL="655006" indent="-327503" lvl="1">
              <a:lnSpc>
                <a:spcPts val="5248"/>
              </a:lnSpc>
              <a:buFont typeface="Arial"/>
              <a:buChar char="•"/>
            </a:pPr>
            <a:r>
              <a:rPr lang="en-US" sz="3033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Un gestor de procesos con lista enlazada</a:t>
            </a:r>
          </a:p>
          <a:p>
            <a:pPr algn="just" marL="655006" indent="-327503" lvl="1">
              <a:lnSpc>
                <a:spcPts val="5248"/>
              </a:lnSpc>
              <a:buFont typeface="Arial"/>
              <a:buChar char="•"/>
            </a:pPr>
            <a:r>
              <a:rPr lang="en-US" sz="3033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Un planificador de CPU con cola de prioridad</a:t>
            </a:r>
          </a:p>
          <a:p>
            <a:pPr algn="just" marL="655006" indent="-327503" lvl="1">
              <a:lnSpc>
                <a:spcPts val="5248"/>
              </a:lnSpc>
              <a:buFont typeface="Arial"/>
              <a:buChar char="•"/>
            </a:pPr>
            <a:r>
              <a:rPr lang="en-US" sz="3033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Y un gestor de memoria con una pila.</a:t>
            </a:r>
          </a:p>
          <a:p>
            <a:pPr algn="just">
              <a:lnSpc>
                <a:spcPts val="5248"/>
              </a:lnSpc>
            </a:pPr>
            <a:r>
              <a:rPr lang="en-US" sz="3033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Todos estos módulos fueron programados manualmente usando punteros, sin usar librerías como STL.”</a:t>
            </a:r>
          </a:p>
          <a:p>
            <a:pPr algn="just">
              <a:lnSpc>
                <a:spcPts val="5248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0"/>
            <a:ext cx="16230600" cy="3362951"/>
            <a:chOff x="0" y="0"/>
            <a:chExt cx="21640800" cy="448393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31582" r="0" b="31582"/>
            <a:stretch>
              <a:fillRect/>
            </a:stretch>
          </p:blipFill>
          <p:spPr>
            <a:xfrm flipH="false" flipV="false">
              <a:off x="0" y="0"/>
              <a:ext cx="21640800" cy="4483934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633114" y="266700"/>
            <a:ext cx="446816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08D3F6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Descripción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22354" y="3091235"/>
            <a:ext cx="15775685" cy="7482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1"/>
              </a:lnSpc>
            </a:pPr>
            <a:r>
              <a:rPr lang="en-US" sz="2914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El objetivo de desarrollar un sistema de gestión de procesos en C++ busca reforzar, de forma práctica, el aprendizaje de cómo funcionan internamente los sistemas operativos. Al implementar manualmente estructuras de datos dinámicas como listas enlazadas, colas de prioridad y pilas, se fortalecen habilidades fundamentales como el manejo de punteros y la memoria dinámica. Además, simular estos procesos sin usar librerías estándar permite una comprensión más profunda del control de recursos, acercando la experiencia a entornos reales de desarrollo.</a:t>
            </a:r>
          </a:p>
          <a:p>
            <a:pPr algn="l">
              <a:lnSpc>
                <a:spcPts val="3485"/>
              </a:lnSpc>
            </a:pPr>
          </a:p>
          <a:p>
            <a:pPr algn="l">
              <a:lnSpc>
                <a:spcPts val="3485"/>
              </a:lnSpc>
            </a:pPr>
          </a:p>
          <a:p>
            <a:pPr algn="l">
              <a:lnSpc>
                <a:spcPts val="3485"/>
              </a:lnSpc>
            </a:pPr>
          </a:p>
          <a:p>
            <a:pPr algn="l">
              <a:lnSpc>
                <a:spcPts val="348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24879" y="1334708"/>
            <a:ext cx="446816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08D3F6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Objetivos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959655"/>
            <a:ext cx="17243552" cy="8229600"/>
            <a:chOff x="0" y="0"/>
            <a:chExt cx="4541512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151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541512">
                  <a:moveTo>
                    <a:pt x="0" y="0"/>
                  </a:moveTo>
                  <a:lnTo>
                    <a:pt x="4541512" y="0"/>
                  </a:lnTo>
                  <a:lnTo>
                    <a:pt x="454151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1512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94942" y="1278521"/>
            <a:ext cx="763158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08D3F6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📊 Tabla comparativa: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3667760" y="2771344"/>
            <a:ext cx="11501973" cy="773119"/>
          </a:xfrm>
          <a:prstGeom prst="rect">
            <a:avLst/>
          </a:prstGeom>
          <a:solidFill>
            <a:srgbClr val="08D3F6">
              <a:alpha val="9804"/>
            </a:srgbClr>
          </a:solidFill>
        </p:spPr>
      </p:sp>
      <p:sp>
        <p:nvSpPr>
          <p:cNvPr name="AutoShape 7" id="7"/>
          <p:cNvSpPr/>
          <p:nvPr/>
        </p:nvSpPr>
        <p:spPr>
          <a:xfrm rot="0">
            <a:off x="4350989" y="2771344"/>
            <a:ext cx="2379097" cy="773119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4350989" y="3018988"/>
            <a:ext cx="2039028" cy="346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38"/>
              </a:lnSpc>
              <a:spcBef>
                <a:spcPct val="0"/>
              </a:spcBef>
            </a:pPr>
            <a:r>
              <a:rPr lang="en-US" b="true" sz="2200" spc="8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Est</a:t>
            </a:r>
            <a:r>
              <a:rPr lang="en-US" b="true" sz="2200" spc="85" u="non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ructura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7694658" y="2771344"/>
            <a:ext cx="2379097" cy="773119"/>
          </a:xfrm>
          <a:prstGeom prst="rect">
            <a:avLst/>
          </a:prstGeom>
          <a:solidFill>
            <a:srgbClr val="3EDAD8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7864692" y="2975214"/>
            <a:ext cx="2039028" cy="346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38"/>
              </a:lnSpc>
              <a:spcBef>
                <a:spcPct val="0"/>
              </a:spcBef>
            </a:pPr>
            <a:r>
              <a:rPr lang="en-US" b="true" sz="2200" spc="8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Usada p</a:t>
            </a:r>
            <a:r>
              <a:rPr lang="en-US" b="true" sz="2200" spc="85" u="non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ara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11883786" y="2771344"/>
            <a:ext cx="2379097" cy="773119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TextBox 12" id="12"/>
          <p:cNvSpPr txBox="true"/>
          <p:nvPr/>
        </p:nvSpPr>
        <p:spPr>
          <a:xfrm rot="0">
            <a:off x="12053821" y="2855349"/>
            <a:ext cx="2039028" cy="346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38"/>
              </a:lnSpc>
              <a:spcBef>
                <a:spcPct val="0"/>
              </a:spcBef>
            </a:pPr>
            <a:r>
              <a:rPr lang="en-US" b="true" sz="2200" spc="8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Func</a:t>
            </a:r>
            <a:r>
              <a:rPr lang="en-US" b="true" sz="2200" spc="85" u="non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iones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3667760" y="4003492"/>
            <a:ext cx="11501973" cy="861711"/>
          </a:xfrm>
          <a:prstGeom prst="rect">
            <a:avLst/>
          </a:prstGeom>
          <a:solidFill>
            <a:srgbClr val="000000">
              <a:alpha val="66667"/>
            </a:srgbClr>
          </a:solidFill>
        </p:spPr>
      </p:sp>
      <p:sp>
        <p:nvSpPr>
          <p:cNvPr name="TextBox 14" id="14"/>
          <p:cNvSpPr txBox="true"/>
          <p:nvPr/>
        </p:nvSpPr>
        <p:spPr>
          <a:xfrm rot="0">
            <a:off x="4215080" y="4030941"/>
            <a:ext cx="328594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spc="12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Lista enlazada</a:t>
            </a:r>
          </a:p>
          <a:p>
            <a:pPr algn="l">
              <a:lnSpc>
                <a:spcPts val="3749"/>
              </a:lnSpc>
            </a:pPr>
          </a:p>
          <a:p>
            <a:pPr algn="l">
              <a:lnSpc>
                <a:spcPts val="3749"/>
              </a:lnSpc>
            </a:pPr>
          </a:p>
        </p:txBody>
      </p:sp>
      <p:sp>
        <p:nvSpPr>
          <p:cNvPr name="AutoShape 15" id="15"/>
          <p:cNvSpPr/>
          <p:nvPr/>
        </p:nvSpPr>
        <p:spPr>
          <a:xfrm rot="0">
            <a:off x="3667760" y="5212744"/>
            <a:ext cx="11501973" cy="861711"/>
          </a:xfrm>
          <a:prstGeom prst="rect">
            <a:avLst/>
          </a:prstGeom>
          <a:solidFill>
            <a:srgbClr val="000000">
              <a:alpha val="66667"/>
            </a:srgbClr>
          </a:solidFill>
        </p:spPr>
      </p:sp>
      <p:sp>
        <p:nvSpPr>
          <p:cNvPr name="TextBox 16" id="16"/>
          <p:cNvSpPr txBox="true"/>
          <p:nvPr/>
        </p:nvSpPr>
        <p:spPr>
          <a:xfrm rot="0">
            <a:off x="3973616" y="5235173"/>
            <a:ext cx="3527411" cy="141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0"/>
              </a:lnSpc>
            </a:pPr>
            <a:r>
              <a:rPr lang="en-US" sz="2546" spc="12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</a:t>
            </a:r>
            <a:r>
              <a:rPr lang="en-US" sz="2546" spc="12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ola de prioridad</a:t>
            </a:r>
          </a:p>
          <a:p>
            <a:pPr algn="l">
              <a:lnSpc>
                <a:spcPts val="3820"/>
              </a:lnSpc>
            </a:pPr>
          </a:p>
          <a:p>
            <a:pPr algn="l">
              <a:lnSpc>
                <a:spcPts val="3820"/>
              </a:lnSpc>
            </a:pPr>
          </a:p>
        </p:txBody>
      </p:sp>
      <p:sp>
        <p:nvSpPr>
          <p:cNvPr name="AutoShape 17" id="17"/>
          <p:cNvSpPr/>
          <p:nvPr/>
        </p:nvSpPr>
        <p:spPr>
          <a:xfrm rot="0">
            <a:off x="3667760" y="6421996"/>
            <a:ext cx="11501973" cy="861711"/>
          </a:xfrm>
          <a:prstGeom prst="rect">
            <a:avLst/>
          </a:prstGeom>
          <a:solidFill>
            <a:srgbClr val="000000">
              <a:alpha val="66667"/>
            </a:srgbClr>
          </a:solidFill>
        </p:spPr>
      </p:sp>
      <p:sp>
        <p:nvSpPr>
          <p:cNvPr name="TextBox 18" id="18"/>
          <p:cNvSpPr txBox="true"/>
          <p:nvPr/>
        </p:nvSpPr>
        <p:spPr>
          <a:xfrm rot="0">
            <a:off x="4950832" y="6650718"/>
            <a:ext cx="328594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spc="12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Pila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07502" y="4064981"/>
            <a:ext cx="328594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spc="12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Proc</a:t>
            </a:r>
            <a:r>
              <a:rPr lang="en-US" sz="2499" spc="12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esos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98274" y="3939048"/>
            <a:ext cx="3285947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spc="12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</a:t>
            </a:r>
            <a:r>
              <a:rPr lang="en-US" sz="2499" spc="12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sertar, buscar, eliminar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01027" y="6698343"/>
            <a:ext cx="328594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spc="12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Mem</a:t>
            </a:r>
            <a:r>
              <a:rPr lang="en-US" sz="2499" spc="12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oria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60747" y="5381662"/>
            <a:ext cx="328594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spc="12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CPU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98274" y="5381662"/>
            <a:ext cx="328594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spc="12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Encolar, desencolar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83786" y="6545943"/>
            <a:ext cx="328594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spc="12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</a:t>
            </a:r>
            <a:r>
              <a:rPr lang="en-US" sz="2499" spc="12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ush, pop</a:t>
            </a:r>
          </a:p>
        </p:txBody>
      </p:sp>
      <p:sp>
        <p:nvSpPr>
          <p:cNvPr name="AutoShape 25" id="25"/>
          <p:cNvSpPr/>
          <p:nvPr/>
        </p:nvSpPr>
        <p:spPr>
          <a:xfrm rot="0">
            <a:off x="2671261" y="7836157"/>
            <a:ext cx="14164215" cy="1562167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26" id="26"/>
          <p:cNvSpPr txBox="true"/>
          <p:nvPr/>
        </p:nvSpPr>
        <p:spPr>
          <a:xfrm rot="0">
            <a:off x="3288228" y="8027080"/>
            <a:ext cx="12905179" cy="932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3"/>
              </a:lnSpc>
            </a:pPr>
            <a:r>
              <a:rPr lang="en-US" sz="2522" spc="12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“Todas estas estructuras fueron programadas sin librerías, man</a:t>
            </a:r>
            <a:r>
              <a:rPr lang="en-US" sz="2522" spc="12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ipulando nodos enlazados directamente.”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49804"/>
                    </a:srgbClr>
                  </a:solidFill>
                  <a:latin typeface="Space Mono"/>
                  <a:ea typeface="Space Mono"/>
                  <a:cs typeface="Space Mono"/>
                  <a:sym typeface="Space Mono"/>
                </a:rPr>
                <a:t>v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67728" y="4309516"/>
            <a:ext cx="1667968" cy="16679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8D3F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802348" y="4784598"/>
            <a:ext cx="2039028" cy="698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38"/>
              </a:lnSpc>
              <a:spcBef>
                <a:spcPct val="0"/>
              </a:spcBef>
            </a:pPr>
            <a:r>
              <a:rPr lang="en-US" b="true" sz="2200" spc="8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Cola De Prioridad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974726" y="4309516"/>
            <a:ext cx="1667968" cy="166796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8D3F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774082" y="2673955"/>
            <a:ext cx="2899322" cy="6109612"/>
          </a:xfrm>
          <a:custGeom>
            <a:avLst/>
            <a:gdLst/>
            <a:ahLst/>
            <a:cxnLst/>
            <a:rect r="r" b="b" t="t" l="l"/>
            <a:pathLst>
              <a:path h="6109612" w="2899322">
                <a:moveTo>
                  <a:pt x="0" y="0"/>
                </a:moveTo>
                <a:lnTo>
                  <a:pt x="2899322" y="0"/>
                </a:lnTo>
                <a:lnTo>
                  <a:pt x="2899322" y="6109612"/>
                </a:lnTo>
                <a:lnTo>
                  <a:pt x="0" y="6109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776043" y="2673955"/>
            <a:ext cx="3980993" cy="6010328"/>
          </a:xfrm>
          <a:custGeom>
            <a:avLst/>
            <a:gdLst/>
            <a:ahLst/>
            <a:cxnLst/>
            <a:rect r="r" b="b" t="t" l="l"/>
            <a:pathLst>
              <a:path h="6010328" w="3980993">
                <a:moveTo>
                  <a:pt x="0" y="0"/>
                </a:moveTo>
                <a:lnTo>
                  <a:pt x="3980993" y="0"/>
                </a:lnTo>
                <a:lnTo>
                  <a:pt x="3980993" y="6010328"/>
                </a:lnTo>
                <a:lnTo>
                  <a:pt x="0" y="6010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94942" y="1278521"/>
            <a:ext cx="646329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08D3F6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Diagramas de Flujo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784598"/>
            <a:ext cx="2039028" cy="698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38"/>
              </a:lnSpc>
              <a:spcBef>
                <a:spcPct val="0"/>
              </a:spcBef>
            </a:pPr>
            <a:r>
              <a:rPr lang="en-US" b="true" sz="2200" spc="8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Gestor de procesos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02348" y="1183933"/>
            <a:ext cx="8108575" cy="9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7"/>
              </a:lnSpc>
            </a:pPr>
            <a:r>
              <a:rPr lang="en-US" sz="1784" spc="8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“Estos diagramas reflejan cómo se gestionan internamente las operaciones. Usamos lógica condicional y repetitiva para va</a:t>
            </a:r>
            <a:r>
              <a:rPr lang="en-US" sz="1784" spc="8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lidar, buscar e insertar de manera segura.”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67728" y="4309516"/>
            <a:ext cx="1667968" cy="16679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8D3F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676955" y="2976921"/>
            <a:ext cx="10580717" cy="5012861"/>
          </a:xfrm>
          <a:custGeom>
            <a:avLst/>
            <a:gdLst/>
            <a:ahLst/>
            <a:cxnLst/>
            <a:rect r="r" b="b" t="t" l="l"/>
            <a:pathLst>
              <a:path h="5012861" w="10580717">
                <a:moveTo>
                  <a:pt x="0" y="0"/>
                </a:moveTo>
                <a:lnTo>
                  <a:pt x="10580717" y="0"/>
                </a:lnTo>
                <a:lnTo>
                  <a:pt x="10580717" y="5012862"/>
                </a:lnTo>
                <a:lnTo>
                  <a:pt x="0" y="5012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94942" y="1278521"/>
            <a:ext cx="646329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08D3F6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Diagramas de Flujo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784598"/>
            <a:ext cx="2039028" cy="698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38"/>
              </a:lnSpc>
              <a:spcBef>
                <a:spcPct val="0"/>
              </a:spcBef>
            </a:pPr>
            <a:r>
              <a:rPr lang="en-US" b="true" sz="2200" spc="8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Gestor de memoria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482662" y="1817423"/>
            <a:ext cx="5322675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true">
                <a:solidFill>
                  <a:srgbClr val="08D3F6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Funcionalidades Principales: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84558" y="3481387"/>
            <a:ext cx="12518884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  <a:spcBef>
                <a:spcPct val="0"/>
              </a:spcBef>
            </a:pPr>
          </a:p>
          <a:p>
            <a:pPr algn="just">
              <a:lnSpc>
                <a:spcPts val="3749"/>
              </a:lnSpc>
              <a:spcBef>
                <a:spcPct val="0"/>
              </a:spcBef>
            </a:pPr>
          </a:p>
          <a:p>
            <a:pPr algn="just">
              <a:lnSpc>
                <a:spcPts val="3749"/>
              </a:lnSpc>
              <a:spcBef>
                <a:spcPct val="0"/>
              </a:spcBef>
            </a:pPr>
            <a:r>
              <a:rPr lang="en-US" sz="2499" spc="124">
                <a:solidFill>
                  <a:srgbClr val="08D3F6"/>
                </a:solidFill>
                <a:latin typeface="Aileron"/>
                <a:ea typeface="Aileron"/>
                <a:cs typeface="Aileron"/>
                <a:sym typeface="Aileron"/>
              </a:rPr>
              <a:t> 🔸 Menú interactivo por consola</a:t>
            </a:r>
          </a:p>
          <a:p>
            <a:pPr algn="just">
              <a:lnSpc>
                <a:spcPts val="3749"/>
              </a:lnSpc>
              <a:spcBef>
                <a:spcPct val="0"/>
              </a:spcBef>
            </a:pPr>
            <a:r>
              <a:rPr lang="en-US" sz="2499" spc="124">
                <a:solidFill>
                  <a:srgbClr val="08D3F6"/>
                </a:solidFill>
                <a:latin typeface="Aileron"/>
                <a:ea typeface="Aileron"/>
                <a:cs typeface="Aileron"/>
                <a:sym typeface="Aileron"/>
              </a:rPr>
              <a:t> 🔸 Validaciones de entrada</a:t>
            </a:r>
          </a:p>
          <a:p>
            <a:pPr algn="just">
              <a:lnSpc>
                <a:spcPts val="3749"/>
              </a:lnSpc>
              <a:spcBef>
                <a:spcPct val="0"/>
              </a:spcBef>
            </a:pPr>
            <a:r>
              <a:rPr lang="en-US" sz="2499" spc="124">
                <a:solidFill>
                  <a:srgbClr val="08D3F6"/>
                </a:solidFill>
                <a:latin typeface="Aileron"/>
                <a:ea typeface="Aileron"/>
                <a:cs typeface="Aileron"/>
                <a:sym typeface="Aileron"/>
              </a:rPr>
              <a:t> 🔸 Persistencia con archivo .txt</a:t>
            </a:r>
          </a:p>
          <a:p>
            <a:pPr algn="just">
              <a:lnSpc>
                <a:spcPts val="3749"/>
              </a:lnSpc>
              <a:spcBef>
                <a:spcPct val="0"/>
              </a:spcBef>
            </a:pPr>
          </a:p>
          <a:p>
            <a:pPr algn="just">
              <a:lnSpc>
                <a:spcPts val="3749"/>
              </a:lnSpc>
              <a:spcBef>
                <a:spcPct val="0"/>
              </a:spcBef>
            </a:pPr>
            <a:r>
              <a:rPr lang="en-US" sz="2499" spc="124">
                <a:solidFill>
                  <a:srgbClr val="08D3F6"/>
                </a:solidFill>
                <a:latin typeface="Aileron"/>
                <a:ea typeface="Aileron"/>
                <a:cs typeface="Aileron"/>
                <a:sym typeface="Aileron"/>
              </a:rPr>
              <a:t>“El usuario interactúa con el sistema mediante un menú por consola. Toda la información se guarda en un archivo para asegurar continuidad.”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550837" y="1028700"/>
            <a:ext cx="3708463" cy="4114800"/>
          </a:xfrm>
          <a:custGeom>
            <a:avLst/>
            <a:gdLst/>
            <a:ahLst/>
            <a:cxnLst/>
            <a:rect r="r" b="b" t="t" l="l"/>
            <a:pathLst>
              <a:path h="4114800" w="3708463">
                <a:moveTo>
                  <a:pt x="0" y="0"/>
                </a:moveTo>
                <a:lnTo>
                  <a:pt x="3708463" y="0"/>
                </a:lnTo>
                <a:lnTo>
                  <a:pt x="37084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8679" y="3823579"/>
            <a:ext cx="6456283" cy="3691955"/>
          </a:xfrm>
          <a:custGeom>
            <a:avLst/>
            <a:gdLst/>
            <a:ahLst/>
            <a:cxnLst/>
            <a:rect r="r" b="b" t="t" l="l"/>
            <a:pathLst>
              <a:path h="3691955" w="6456283">
                <a:moveTo>
                  <a:pt x="0" y="0"/>
                </a:moveTo>
                <a:lnTo>
                  <a:pt x="6456283" y="0"/>
                </a:lnTo>
                <a:lnTo>
                  <a:pt x="6456283" y="3691955"/>
                </a:lnTo>
                <a:lnTo>
                  <a:pt x="0" y="3691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15073" y="3823579"/>
            <a:ext cx="9844227" cy="3880206"/>
          </a:xfrm>
          <a:custGeom>
            <a:avLst/>
            <a:gdLst/>
            <a:ahLst/>
            <a:cxnLst/>
            <a:rect r="r" b="b" t="t" l="l"/>
            <a:pathLst>
              <a:path h="3880206" w="9844227">
                <a:moveTo>
                  <a:pt x="0" y="0"/>
                </a:moveTo>
                <a:lnTo>
                  <a:pt x="9844227" y="0"/>
                </a:lnTo>
                <a:lnTo>
                  <a:pt x="9844227" y="3880206"/>
                </a:lnTo>
                <a:lnTo>
                  <a:pt x="0" y="3880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92540" y="7987723"/>
            <a:ext cx="7315200" cy="2011680"/>
          </a:xfrm>
          <a:custGeom>
            <a:avLst/>
            <a:gdLst/>
            <a:ahLst/>
            <a:cxnLst/>
            <a:rect r="r" b="b" t="t" l="l"/>
            <a:pathLst>
              <a:path h="2011680" w="7315200">
                <a:moveTo>
                  <a:pt x="0" y="0"/>
                </a:moveTo>
                <a:lnTo>
                  <a:pt x="7315200" y="0"/>
                </a:lnTo>
                <a:lnTo>
                  <a:pt x="7315200" y="2011680"/>
                </a:lnTo>
                <a:lnTo>
                  <a:pt x="0" y="2011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65773" y="2166229"/>
            <a:ext cx="946606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  <a:spcBef>
                <a:spcPct val="0"/>
              </a:spcBef>
            </a:pPr>
            <a:r>
              <a:rPr lang="en-US" sz="2499" spc="12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Funcionalidad: insertar, buscar, eliminar, modificar prioridad</a:t>
            </a:r>
          </a:p>
          <a:p>
            <a:pPr algn="just">
              <a:lnSpc>
                <a:spcPts val="3749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2830390" y="438742"/>
            <a:ext cx="13124749" cy="1179917"/>
            <a:chOff x="0" y="0"/>
            <a:chExt cx="17499666" cy="157322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52400"/>
              <a:ext cx="17499666" cy="798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91"/>
                </a:lnSpc>
              </a:pPr>
              <a:r>
                <a:rPr lang="en-US" sz="4703">
                  <a:solidFill>
                    <a:srgbClr val="FFFFFF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 </a:t>
              </a:r>
              <a:r>
                <a:rPr lang="en-US" sz="4703">
                  <a:solidFill>
                    <a:srgbClr val="FFFFFF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L</a:t>
              </a:r>
              <a:r>
                <a:rPr lang="en-US" sz="4703">
                  <a:solidFill>
                    <a:srgbClr val="FFFFFF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ista de Procesos (Gestión básica)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73018"/>
              <a:ext cx="17499666" cy="800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56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792540" y="8275285"/>
            <a:ext cx="7318125" cy="1017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7"/>
              </a:lnSpc>
              <a:spcBef>
                <a:spcPct val="0"/>
              </a:spcBef>
            </a:pPr>
            <a:r>
              <a:rPr lang="en-US" sz="1858" spc="9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“Cada proceso es un nodo con ID, nombre y prioridad. Se guarda en una lista enlazada para facilitar búsquedas y modificaciones.”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DAGpa77Wpho</dc:identifier>
  <dcterms:modified xsi:type="dcterms:W3CDTF">2011-08-01T06:04:30Z</dcterms:modified>
  <cp:revision>1</cp:revision>
  <dc:title>GRUPO01_Evaluacion01_Con2</dc:title>
</cp:coreProperties>
</file>